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57" r:id="rId4"/>
    <p:sldId id="258" r:id="rId5"/>
    <p:sldId id="259" r:id="rId6"/>
    <p:sldId id="278" r:id="rId7"/>
    <p:sldId id="260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1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40" y="-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10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63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6319599" y="1840349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Hafta 3: Öğrenme Algoritmaları ve Optimizasyon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6732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 hafta öğrenme algoritmaları ve optimizasyonun önemini keşfedeceğiz. Öğrenme algoritmalarının farklı çeşitlerini görecek ve geriye yayılım algoritması gibi güçlü bir yöntemi detaylı bir şekilde inceleyeceğiz.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62424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 Uygulama Alanları ve Örnekler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457331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2273975" y="2693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Sağlık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262670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algoritmaları, büyük miktarda sağlık verisini işlemek için kullanılabilir ve örneğin hastalık teşhisi, tedavi seçimi, vb. konularda ciddi avantajlar sağlayabilir.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457331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7662267" y="2693313"/>
            <a:ext cx="26604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Bilgisayar Görüntüsü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262670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algoritmaları, bilgisayar görüntüsü işleme tekniklerinde sıklıkla kullanılır. Örneğin, daha doğru resim tanıma ve kesme işlemleri de dahil.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5142428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2273975" y="53784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Robotik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947767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algoritmaları, robotik alanında da önemli bir rol oynar. Örneğin, bir aracın otomatik park etmesi için öğrenme algoritmaları kullanılabilir.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142428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5" name="Text 13"/>
          <p:cNvSpPr/>
          <p:nvPr/>
        </p:nvSpPr>
        <p:spPr>
          <a:xfrm>
            <a:off x="7662267" y="5378410"/>
            <a:ext cx="3274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Sesli ve Görüntülü Tanıma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947767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algoritmaları, ses ve görüntü tanıma teknolojilerinde de kullanılır. Örneğin, bir sesi tanımak ve bir yüzü tanımak gibi.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1037153"/>
            <a:ext cx="98319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Algoritmalarının İncelenmesi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04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Karar Ağaçları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979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Bir “ağaç” yapı şeklindeki bu algoritma, sınıflandırma ve tahmin etme işlemleri yapmak için kullanılır.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0561"/>
            <a:ext cx="31757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Destek Vektör Makineleri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5991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 algoritma çeşidi, sınıflandırma problemlerini çözmek için kullanılır. Bir noktanın hangi kategoriye ait olduğunu belirlemek için kullanılır.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Sinir Ağları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 algoritmalar, insan beyni gibi çok sayıda sinir hücresinin birbirine bağlanmasıyla oluşturulan bir modele dayanır. Birçok yapay zeka teknolojisinde yaygın olarak kullanılır.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1504474"/>
            <a:ext cx="91490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Algoritmalarıyla Tanışalım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64318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2273975" y="2879169"/>
            <a:ext cx="2570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Doğrusal Regresyon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448526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Bir bağımsız değişken ile bir bağımlı değişken arasındaki ilişkiyi tahmin eder.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643188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7662267" y="2879169"/>
            <a:ext cx="2326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Lojistik Regresyon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448526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Bir veya daha fazla bağımsız değişken ile bir bağımlı değişken arasındaki ilişkiyi tahmin eder.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2273975" y="4853464"/>
            <a:ext cx="3866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Destek Vektör Makinesi (SVM)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42282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iyi sınıflandırma çizgisini ve karar verme noktasına en uzak her iki sınıfın arasında bir "marginal threshold" belirler.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5" name="Text 13"/>
          <p:cNvSpPr/>
          <p:nvPr/>
        </p:nvSpPr>
        <p:spPr>
          <a:xfrm>
            <a:off x="7662267" y="4853464"/>
            <a:ext cx="29035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Kümesi Ölçekleme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42282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Açıklanabilirlikten ödün vermeksizin, verileri ölçeklendirerek tam model ve tahmin geliştirebilirsiniz.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2037993" y="712589"/>
            <a:ext cx="61851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Optimizasyon Teknikleri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9103" y="1740218"/>
            <a:ext cx="44410" cy="5776793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5"/>
          <p:cNvSpPr/>
          <p:nvPr/>
        </p:nvSpPr>
        <p:spPr>
          <a:xfrm>
            <a:off x="2621220" y="2141518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Shape 6"/>
          <p:cNvSpPr/>
          <p:nvPr/>
        </p:nvSpPr>
        <p:spPr>
          <a:xfrm>
            <a:off x="2121277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Text 7"/>
          <p:cNvSpPr/>
          <p:nvPr/>
        </p:nvSpPr>
        <p:spPr>
          <a:xfrm>
            <a:off x="2292370" y="195548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593306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Gradyan Azaltma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593306" y="2531745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küçük hatayı veren argümanları arayarak fonksiyonun minimumuna ulaşılır.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1220" y="414117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1"/>
          <p:cNvSpPr/>
          <p:nvPr/>
        </p:nvSpPr>
        <p:spPr>
          <a:xfrm>
            <a:off x="2121277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2273320" y="395513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593306" y="3962043"/>
            <a:ext cx="344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Stokastik Gradyan Azaltma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593306" y="4531400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setlerinin genelinde minimuma ulaşmak için rastgele örnekler kullanılır ve onların ortalaması alınır.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621220" y="6140827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Shape 16"/>
          <p:cNvSpPr/>
          <p:nvPr/>
        </p:nvSpPr>
        <p:spPr>
          <a:xfrm>
            <a:off x="2121277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0" name="Text 17"/>
          <p:cNvSpPr/>
          <p:nvPr/>
        </p:nvSpPr>
        <p:spPr>
          <a:xfrm>
            <a:off x="2269510" y="5954792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593306" y="5961698"/>
            <a:ext cx="348674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Çift Yönlü Gradyan Azaltma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593306" y="6531054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Fonksiyonu en hızlı azaltan yönde hareket ederek en etkili hızda ilerler. Böylece Hesaplamalar daha hızlı yapılır.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1392555"/>
            <a:ext cx="83316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Doğrusal Regresyonun Faydaları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126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844"/>
            <a:ext cx="2372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Basit Bir Uygulama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5201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Doğrusal regresyon, bir çizgi ile en iyi şekilde uyan veri noktalarını tahmin etmek için kullanılır.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3126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5963"/>
            <a:ext cx="28176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Analizi İçin Harika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32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Birçok bağımsız değişken olduğunda, doğrusal regresyon verilerin nasıl ilişkilendiğini belirlemekte yardımcı olabilir.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3126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45843"/>
            <a:ext cx="409956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Borsa Tahminleri İçin Kullanılabilir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710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Doğrusal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regresyon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gelecekteki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hisse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senedi fiyatlarını tahmin etmek için kullanılabilir.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833199" y="179034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Lojistik Regresyon ile Doğru Seçimleri Yapın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6859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1004292" y="3727609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37622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Madenciliği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433161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Lojistik regresyon, özellik seçimi için sağlam bir yöntemdir.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597485" y="36859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5749528" y="3727609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19599" y="37622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İlaç Araştırmaları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19599" y="433161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Lojistik regresyon, ilaç araştırmaları için bir araç olarak kullanılabilir.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33199" y="5438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981432" y="5479852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555313" y="55144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Sonuç Analizi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1555313" y="608385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Lojistik regresyon, doğru sonuçlar için de kullanılabilir.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4490799" y="1208723"/>
            <a:ext cx="76153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 ile Daha İyi Sonuçlar Alın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490799" y="2236351"/>
            <a:ext cx="4542115" cy="2454712"/>
          </a:xfrm>
          <a:prstGeom prst="roundRect">
            <a:avLst>
              <a:gd name="adj" fmla="val 4073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4726781" y="2472333"/>
            <a:ext cx="407015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 Lİneer Hem De Doğrusal Olabilen Sınıflandırma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4726781" y="3388876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algoritma</a:t>
            </a:r>
            <a:r>
              <a:rPr lang="tr-TR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ı, bir veri kümesinde iki farklı sınıf arasında bir sınıflandırma çizgisi oluşturabilen bir algoritmadır.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255085" y="2236351"/>
            <a:ext cx="4542115" cy="2454712"/>
          </a:xfrm>
          <a:prstGeom prst="roundRect">
            <a:avLst>
              <a:gd name="adj" fmla="val 4073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9491067" y="2472333"/>
            <a:ext cx="407015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Kategorik Verilerle Çalışmak İçin İdeal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91067" y="3388876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SVM, kategoriklere sahip veri setleriyle iyi çalışır ve sınıflandırma performansını artırır.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490799" y="4913233"/>
            <a:ext cx="9306401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4726781" y="5149215"/>
            <a:ext cx="2425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Karar Verme Süreci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4726781" y="5718572"/>
            <a:ext cx="88344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SVM, bir karar sürecine dayalı olarak sınıflandırma yapar. Böylece, bir sınıflandırma yapmak için çok sayıda veri noktasına ihtiyaç olmadan, büyük veri kümelerinde bile hızlı çalışır.</a:t>
            </a: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1392555"/>
            <a:ext cx="6929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Kümesi Ölçeklendirme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126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844"/>
            <a:ext cx="3175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Açıklanabilirlik Bozulmaz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5201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kümesi ölçeklendirme, sınıflandırmada ve doğrusal regresyonda açıklanabilirliği azaltmaz.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3126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5963"/>
            <a:ext cx="29409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Doğru Süreci Uygulayın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32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Bazı optimizasyon algoritmaları veri kümesi ölçeklendirme için gereklidir.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3126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45963"/>
            <a:ext cx="25142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Farklı bir Bakış Açısı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532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kümesi ölçeklendirme, bir veri kümesi hakkında daha farklı ve ilginç bir bakış açısı elde etmek için kullanılabilir.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4490799" y="712589"/>
            <a:ext cx="6982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Stokastik Gradyan Azaltma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4745176" y="195548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6046113" y="1962388"/>
            <a:ext cx="25316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Küçük Veri Kümeleri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6046113" y="253174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Küçük veri kümeleri için mükemmeldir.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4726126" y="395513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0461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Hızlı ve Verimli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6046113" y="453140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Stokastik gradyan azaltma, modelinizi hızlı ve verimli bir şekilde eğitebilir.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8" name="Text 16"/>
          <p:cNvSpPr/>
          <p:nvPr/>
        </p:nvSpPr>
        <p:spPr>
          <a:xfrm>
            <a:off x="4722316" y="5954792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6046113" y="5961698"/>
            <a:ext cx="39327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Günlük Hayat için Uygulanabilir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Banka kredi başvuruları veya sosyal medya verileri gibi neredeyse tüm veriler için uygulanabilir.</a:t>
            </a:r>
            <a:endParaRPr lang="en-US" sz="17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4490799" y="712589"/>
            <a:ext cx="70419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Çift Yönlü Gradyan Azaltma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4745176" y="195548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6046113" y="1962388"/>
            <a:ext cx="45630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Sürekli Eğitim Mekanizmasına Sahip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6046113" y="253174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Çift yönlü gradyan azaltma, sürekli eğitim mekanizması için tasarlandı.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4726126" y="395513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046113" y="3962043"/>
            <a:ext cx="29014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Eğitim Süresini Kısaltın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6046113" y="453140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Büyük veri kümelerinde eğitim süresini kesin şekilde düşürür.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8" name="Text 16"/>
          <p:cNvSpPr/>
          <p:nvPr/>
        </p:nvSpPr>
        <p:spPr>
          <a:xfrm>
            <a:off x="4722316" y="5954792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6046113" y="59616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Verimliliği Artırın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6046113" y="653105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Original gradyan azaltmaya göre daha verimlidir.</a:t>
            </a:r>
            <a:endParaRPr lang="en-US" sz="17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4490799" y="85748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Algoritmalarının Tanımı ve Önemi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490799" y="2579489"/>
            <a:ext cx="4542115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4726781" y="28154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Nedir?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4726781" y="3384828"/>
            <a:ext cx="407015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algoritmaları, veri madenciliği ve yapay zeka alanlarında kullanılan, bir sisteme verilen verilerden öğrenen, davranışlarını kendisi optimize eden algoritmalar olarak tanımlanır.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255085" y="2579489"/>
            <a:ext cx="4542115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9491067" y="28154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Neden Önemli?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91067" y="3384828"/>
            <a:ext cx="407015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algoritmaları, yapay zeka alanında kullanılır ve bu teknoloji alanındaki gelişmeler sayesinde birçok alanda daha etkili, daha hızlı ve daha doğru sonuçlar elde edilebilir.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490799" y="5619988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4726781" y="58559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Nasıl Çalışır?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4726781" y="6425327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 bir gözlemci (agent) ve bir çevre (environment) arasındaki etkileşimi genellikle matematiksel modeller vasıtasıyla ifade eder.</a:t>
            </a: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83581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Özet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974533"/>
            <a:ext cx="10554414" cy="5419249"/>
          </a:xfrm>
          <a:prstGeom prst="roundRect">
            <a:avLst>
              <a:gd name="adj" fmla="val 1845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2051804" y="1988344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2273975" y="2129195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1181" y="2129195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Denetimli, denetimsiz ve takviyeli olmak üzere farklı çeşitleri bulunur.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051804" y="2980849"/>
            <a:ext cx="10526792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2273975" y="3121700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Optimizasyon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3121700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Eğitim sürecinde kullanılan farklı teknikler ile öğrenme algoritmalarının performansını artırmayı hedefler.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2051804" y="4328755"/>
            <a:ext cx="10526792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2273975" y="4469606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Geriye Yayılım Algoritması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4469606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Derin öğrenme modellerinin eğitiminde sıklıkla kullanılan ve hataların geriye yayılması ile modelin güncellenmesini sağlayan bir algoritma.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051804" y="5676662"/>
            <a:ext cx="10526792" cy="17033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4"/>
          <p:cNvSpPr/>
          <p:nvPr/>
        </p:nvSpPr>
        <p:spPr>
          <a:xfrm>
            <a:off x="2273975" y="581751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Optimizasyon Algoritmaları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1181" y="5817513"/>
            <a:ext cx="481524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Descent, Stokastik Gradient Descent, Momentum Optimization ve Adam Optimization gibi teknikler hatayı minimuma indirmek için kullanılır.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6319599" y="240970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 ve Optimizasyon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675001" y="4131707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Algoritmaları: Denetimli, denetimsiz ve takviyeli öğrenme algoritmalarının farklı kullanım alanlarını inceleyeceğiz.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75001" y="5020151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Optimizasyon: Eğitim sürecinde kullanılan optimizasyon tekniklerinin etkilerini ve nasıl çalıştığını ele alacağız.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4490799" y="712589"/>
            <a:ext cx="88137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 ve Çeşitleri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4745176" y="195548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6046113" y="1962388"/>
            <a:ext cx="24416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Denetimli Öğrenme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Etiketli veriye dayalı olarak algoritmanın belirlenen bir çıktıya yaklaşmasını sağlayan öğrenme süreci.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4726126" y="395513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046113" y="3962043"/>
            <a:ext cx="2677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Denetimsiz Öğrenme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Etiketlenmemiş veri üzerinde yapılan öğrenme süreci ile verilerin yapısını ve gizli ilişkileri keşfetme amacı.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8" name="Text 16"/>
          <p:cNvSpPr/>
          <p:nvPr/>
        </p:nvSpPr>
        <p:spPr>
          <a:xfrm>
            <a:off x="4722316" y="5954792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6046113" y="5961698"/>
            <a:ext cx="23425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Takviyeli Öğrenme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Çevreyle etkileşime geçen bir ajanın belirli bir hedefe ulaşması için geliştirdiği öğrenme algoritmaları.</a:t>
            </a:r>
            <a:endParaRPr lang="en-US" sz="17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2037993" y="1326833"/>
            <a:ext cx="67142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Geriye Yayılım Algoritması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2273975" y="27015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İleri Geçiş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270885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Ağı ileri doğru çalıştırarak giriş verilerinden çıktıları hesaplayan bir aşama.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7662267" y="2701528"/>
            <a:ext cx="22365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Kayıp Fonksiyonu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Gerçek çıktılarla model tahminlerinin farkını ölçen bir ölçüm metriği. Geriye yayılım algoritması için temeldir.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2273975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Geriye Yayılım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Modelin hatalarını geriye doğru yayarak her bir ağırlık ve biasın güncellenmesini sağlayan bir süreç.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5" name="Text 13"/>
          <p:cNvSpPr/>
          <p:nvPr/>
        </p:nvSpPr>
        <p:spPr>
          <a:xfrm>
            <a:off x="7662267" y="50312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Güncelleme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 bir ağırlığın ve biasın hata oranına göre güncellenmesini sağlayarak modelin daha iyi hale gelmesini sağlar.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-61707" y="0"/>
            <a:ext cx="14630400" cy="8985528"/>
          </a:xfrm>
          <a:prstGeom prst="rect">
            <a:avLst/>
          </a:prstGeom>
          <a:solidFill>
            <a:srgbClr val="272525"/>
          </a:solidFill>
          <a:ln w="9644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667523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Makine Öğrenmesinde Optimizasyon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01" y="1707861"/>
            <a:ext cx="4866918" cy="30078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737241" y="4912510"/>
            <a:ext cx="2512008" cy="646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b="1" kern="0" spc="-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Descent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2628899" y="5308521"/>
            <a:ext cx="4103371" cy="1983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Paremetre güncellemelerini yaparak hatayı minimuma indirmek için kullanılan bir optimizasyon algoritması.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707919"/>
            <a:ext cx="4866918" cy="30079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10848" y="4890845"/>
            <a:ext cx="3930763" cy="4177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b="1" kern="0" spc="-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Stokastik Gradient Descent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7840612" y="5308640"/>
            <a:ext cx="4160888" cy="1983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Büyük veri kümelerinde hızlı bir şekilde minimumum hatayı bulmaya yardımcı olan bir varyasyonel gradient descent algoritması.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1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985528"/>
          </a:xfrm>
          <a:prstGeom prst="rect">
            <a:avLst/>
          </a:prstGeom>
          <a:solidFill>
            <a:srgbClr val="272525"/>
          </a:solidFill>
          <a:ln w="9644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3860899" y="432436"/>
            <a:ext cx="6675239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Makine Öğrenmesinde Optimizasyon</a:t>
            </a:r>
            <a:endParaRPr lang="en-US" sz="3062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261" y="1816501"/>
            <a:ext cx="5301258" cy="327627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5287089"/>
            <a:ext cx="226266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b="1" kern="0" spc="-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Momentum Optimization</a:t>
            </a:r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1977390" y="5685592"/>
            <a:ext cx="5221129" cy="1401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descent algoritmasına momentum ekleyerek hızlı ve daha kararlı bir optimizasyon elde etmek için kullanılan bir teknik.</a:t>
            </a:r>
            <a:endParaRPr lang="en-US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1816554"/>
            <a:ext cx="5301258" cy="327634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256633" y="5287089"/>
            <a:ext cx="17526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b="1" kern="0" spc="-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Adam Optimization</a:t>
            </a:r>
            <a:endParaRPr lang="en-US" dirty="0"/>
          </a:p>
        </p:txBody>
      </p:sp>
      <p:sp>
        <p:nvSpPr>
          <p:cNvPr id="16" name="Text 10"/>
          <p:cNvSpPr/>
          <p:nvPr/>
        </p:nvSpPr>
        <p:spPr>
          <a:xfrm>
            <a:off x="7431762" y="5685711"/>
            <a:ext cx="5301258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Moment Estimation (Adam), gradient descent ve momentum tekniklerini birleştiren bir optimizasyon algoritması.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0377130"/>
          </a:xfrm>
          <a:prstGeom prst="rect">
            <a:avLst/>
          </a:prstGeom>
          <a:solidFill>
            <a:srgbClr val="272525"/>
          </a:solidFill>
          <a:ln w="9644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9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Algoritmalarının Sınıflandırılması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7" y="1358522"/>
            <a:ext cx="2877026" cy="17780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00777" y="3330893"/>
            <a:ext cx="2307193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Gözetimli Öğrenme Algoritmaları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500777" y="3972401"/>
            <a:ext cx="2619613" cy="19897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Bir sistem oluşturulduğunda, bir eğitim seti (training set) olarak adlandırılan veriler kullanarak bir çıktı üretmek için kullanılır.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23" y="1358522"/>
            <a:ext cx="2877026" cy="17780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49923" y="3330893"/>
            <a:ext cx="2307193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İzlemsiz Öğrenme Algoritmaları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4149923" y="3972401"/>
            <a:ext cx="2619613" cy="21769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 öğrenme sürecinde, verilerin belirli bir çıktısı yoktur ve bunun yerine, verileri yakınlaştırılmış gözlemlere (clustering) gruplama gibi daha spesifik işlemler yapılır.</a:t>
            </a:r>
            <a:endParaRPr lang="en-US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640" y="1358522"/>
            <a:ext cx="2877025" cy="177806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87640" y="3330893"/>
            <a:ext cx="2307193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Güçlendirme Öğrenme Algoritması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7787640" y="3972401"/>
            <a:ext cx="2739390" cy="17780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Belirli bir çevre içinde bir gözlemci, verilen görevleri belirli bir sürede tamamlamak için hareket etmeyi öğrenir.</a:t>
            </a:r>
            <a:endParaRPr lang="en-US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767" y="1358522"/>
            <a:ext cx="2877025" cy="177806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276766" y="3330893"/>
            <a:ext cx="2307193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kern="0" spc="-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Yarı Gözetimli Öğrenme Algoritmaları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11273789" y="3972401"/>
            <a:ext cx="2830831" cy="2817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Belirli bir veri kümesinde, bazı veri örnekleri etiketlenmiştir ve diğer veri örnekleri etiketlenmemiştir. Yarı gözetimli öğrenme algoritmaları, hem etiketlenmiş hem de etiketlenmemiş veri örneklerine uygulanır.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2859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2418755" y="566976"/>
            <a:ext cx="9792772" cy="19327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73"/>
              </a:lnSpc>
              <a:buNone/>
            </a:pPr>
            <a:r>
              <a:rPr lang="en-US" sz="4058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Algoritmalarının Optimizasyonu ve Performans Değerlendirmesi</a:t>
            </a:r>
            <a:endParaRPr lang="en-US" sz="4058" dirty="0"/>
          </a:p>
        </p:txBody>
      </p:sp>
      <p:sp>
        <p:nvSpPr>
          <p:cNvPr id="7" name="Shape 4"/>
          <p:cNvSpPr/>
          <p:nvPr/>
        </p:nvSpPr>
        <p:spPr>
          <a:xfrm>
            <a:off x="7294483" y="2808923"/>
            <a:ext cx="41196" cy="4853702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5"/>
          <p:cNvSpPr/>
          <p:nvPr/>
        </p:nvSpPr>
        <p:spPr>
          <a:xfrm>
            <a:off x="7547015" y="3181231"/>
            <a:ext cx="721519" cy="41196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Shape 6"/>
          <p:cNvSpPr/>
          <p:nvPr/>
        </p:nvSpPr>
        <p:spPr>
          <a:xfrm>
            <a:off x="7083147" y="2970014"/>
            <a:ext cx="463868" cy="463868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2859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Text 7"/>
          <p:cNvSpPr/>
          <p:nvPr/>
        </p:nvSpPr>
        <p:spPr>
          <a:xfrm>
            <a:off x="7243405" y="3008709"/>
            <a:ext cx="143232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44"/>
              </a:lnSpc>
              <a:buNone/>
            </a:pPr>
            <a:r>
              <a:rPr lang="en-US" sz="2435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35" dirty="0"/>
          </a:p>
        </p:txBody>
      </p:sp>
      <p:sp>
        <p:nvSpPr>
          <p:cNvPr id="11" name="Text 8"/>
          <p:cNvSpPr/>
          <p:nvPr/>
        </p:nvSpPr>
        <p:spPr>
          <a:xfrm>
            <a:off x="8448913" y="3015020"/>
            <a:ext cx="2061567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2029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Optimizasyon</a:t>
            </a:r>
            <a:endParaRPr lang="en-US" sz="2029" dirty="0"/>
          </a:p>
        </p:txBody>
      </p:sp>
      <p:sp>
        <p:nvSpPr>
          <p:cNvPr id="12" name="Text 9"/>
          <p:cNvSpPr/>
          <p:nvPr/>
        </p:nvSpPr>
        <p:spPr>
          <a:xfrm>
            <a:off x="8448913" y="3543181"/>
            <a:ext cx="3762613" cy="9897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7"/>
              </a:lnSpc>
              <a:buNone/>
            </a:pPr>
            <a:r>
              <a:rPr lang="en-US" sz="162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algoritmalarını optimal hale getirmek ve verimliliği arttırmak için optimizasyon teknikleri kullanılır.</a:t>
            </a:r>
            <a:endParaRPr lang="en-US" sz="1623" dirty="0"/>
          </a:p>
        </p:txBody>
      </p:sp>
      <p:sp>
        <p:nvSpPr>
          <p:cNvPr id="13" name="Shape 10"/>
          <p:cNvSpPr/>
          <p:nvPr/>
        </p:nvSpPr>
        <p:spPr>
          <a:xfrm>
            <a:off x="6361628" y="4211955"/>
            <a:ext cx="721519" cy="41196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1"/>
          <p:cNvSpPr/>
          <p:nvPr/>
        </p:nvSpPr>
        <p:spPr>
          <a:xfrm>
            <a:off x="7083147" y="4000738"/>
            <a:ext cx="463868" cy="463868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2859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7224355" y="4039433"/>
            <a:ext cx="181332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44"/>
              </a:lnSpc>
              <a:buNone/>
            </a:pPr>
            <a:r>
              <a:rPr lang="en-US" sz="2435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35" dirty="0"/>
          </a:p>
        </p:txBody>
      </p:sp>
      <p:sp>
        <p:nvSpPr>
          <p:cNvPr id="16" name="Text 13"/>
          <p:cNvSpPr/>
          <p:nvPr/>
        </p:nvSpPr>
        <p:spPr>
          <a:xfrm>
            <a:off x="2770346" y="4045744"/>
            <a:ext cx="341090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36"/>
              </a:lnSpc>
              <a:buNone/>
            </a:pPr>
            <a:r>
              <a:rPr lang="en-US" sz="2029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Performans Değerlendirmesi</a:t>
            </a:r>
            <a:endParaRPr lang="en-US" sz="2029" dirty="0"/>
          </a:p>
        </p:txBody>
      </p:sp>
      <p:sp>
        <p:nvSpPr>
          <p:cNvPr id="17" name="Text 14"/>
          <p:cNvSpPr/>
          <p:nvPr/>
        </p:nvSpPr>
        <p:spPr>
          <a:xfrm>
            <a:off x="1897380" y="4573905"/>
            <a:ext cx="4283869" cy="1319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97"/>
              </a:lnSpc>
              <a:buNone/>
            </a:pPr>
            <a:r>
              <a:rPr lang="en-US" sz="162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Yapılan öğrenme algoritmalarının ne kadar iyi çalıştığını göstermek için farklı performans değerlendirme yöntemleri kullanılır.</a:t>
            </a:r>
            <a:endParaRPr lang="en-US" sz="1623" dirty="0"/>
          </a:p>
        </p:txBody>
      </p:sp>
      <p:sp>
        <p:nvSpPr>
          <p:cNvPr id="18" name="Shape 15"/>
          <p:cNvSpPr/>
          <p:nvPr/>
        </p:nvSpPr>
        <p:spPr>
          <a:xfrm>
            <a:off x="7547015" y="5444966"/>
            <a:ext cx="721519" cy="41196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Shape 16"/>
          <p:cNvSpPr/>
          <p:nvPr/>
        </p:nvSpPr>
        <p:spPr>
          <a:xfrm>
            <a:off x="7083147" y="5233749"/>
            <a:ext cx="463868" cy="463868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2859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0" name="Text 17"/>
          <p:cNvSpPr/>
          <p:nvPr/>
        </p:nvSpPr>
        <p:spPr>
          <a:xfrm>
            <a:off x="7220545" y="5272445"/>
            <a:ext cx="188952" cy="386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44"/>
              </a:lnSpc>
              <a:buNone/>
            </a:pPr>
            <a:r>
              <a:rPr lang="en-US" sz="2435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35" dirty="0"/>
          </a:p>
        </p:txBody>
      </p:sp>
      <p:sp>
        <p:nvSpPr>
          <p:cNvPr id="21" name="Text 18"/>
          <p:cNvSpPr/>
          <p:nvPr/>
        </p:nvSpPr>
        <p:spPr>
          <a:xfrm>
            <a:off x="8448913" y="5278755"/>
            <a:ext cx="2061567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2029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Uygulamalar</a:t>
            </a:r>
            <a:endParaRPr lang="en-US" sz="2029" dirty="0"/>
          </a:p>
        </p:txBody>
      </p:sp>
      <p:sp>
        <p:nvSpPr>
          <p:cNvPr id="22" name="Text 19"/>
          <p:cNvSpPr/>
          <p:nvPr/>
        </p:nvSpPr>
        <p:spPr>
          <a:xfrm>
            <a:off x="8448913" y="5806916"/>
            <a:ext cx="3762613" cy="1649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7"/>
              </a:lnSpc>
              <a:buNone/>
            </a:pPr>
            <a:r>
              <a:rPr lang="en-US" sz="1623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Öğrenme algoritmaları birçok uygulama alanında kullanılır. Örnekler arasında finans, sağlık, bilgisayar görüntüleme tekniği, robotik, akıllı sistemler, vb. yer alır.</a:t>
            </a:r>
            <a:endParaRPr lang="en-US" sz="162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1261</Words>
  <Application>Microsoft Office PowerPoint</Application>
  <PresentationFormat>Özel</PresentationFormat>
  <Paragraphs>175</Paragraphs>
  <Slides>20</Slides>
  <Notes>20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Inter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burak aggul</cp:lastModifiedBy>
  <cp:revision>13</cp:revision>
  <dcterms:created xsi:type="dcterms:W3CDTF">2023-10-22T08:53:13Z</dcterms:created>
  <dcterms:modified xsi:type="dcterms:W3CDTF">2023-10-26T18:22:44Z</dcterms:modified>
</cp:coreProperties>
</file>